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59" r:id="rId8"/>
    <p:sldId id="264" r:id="rId9"/>
    <p:sldId id="267" r:id="rId10"/>
    <p:sldId id="265" r:id="rId11"/>
    <p:sldId id="268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88F448F-5C2E-423C-BE26-36E9DD853F09}" type="datetimeFigureOut">
              <a:rPr lang="pt-BR" smtClean="0"/>
              <a:t>09/12/2017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C63F7AB7-8069-4AD3-A6DA-0244EB8C6D8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Desenvolvimento motor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/>
              <a:t>Neurismar Araújo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4464496" cy="258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8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192237"/>
          </a:xfrm>
        </p:spPr>
        <p:txBody>
          <a:bodyPr/>
          <a:lstStyle/>
          <a:p>
            <a:r>
              <a:rPr lang="pt-BR" dirty="0"/>
              <a:t>Fase de movimentos rudimentares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48880"/>
            <a:ext cx="7467600" cy="3960440"/>
          </a:xfrm>
        </p:spPr>
        <p:txBody>
          <a:bodyPr/>
          <a:lstStyle/>
          <a:p>
            <a:pPr algn="just"/>
            <a:r>
              <a:rPr lang="pt-BR" b="1" dirty="0">
                <a:solidFill>
                  <a:srgbClr val="FFFF00"/>
                </a:solidFill>
              </a:rPr>
              <a:t>Estágio de inibição de reflexos</a:t>
            </a:r>
          </a:p>
          <a:p>
            <a:pPr marL="0" indent="0" algn="just">
              <a:buNone/>
            </a:pPr>
            <a:r>
              <a:rPr lang="pt-BR" dirty="0"/>
              <a:t>- Os movimentos, embora intencionais, parecem descontrolados e grosseiros. Inicia-se no nascimento.</a:t>
            </a:r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FFFF00"/>
                </a:solidFill>
              </a:rPr>
              <a:t>Estágio de </a:t>
            </a:r>
            <a:r>
              <a:rPr lang="pt-BR" b="1" dirty="0" err="1">
                <a:solidFill>
                  <a:srgbClr val="FFFF00"/>
                </a:solidFill>
              </a:rPr>
              <a:t>pré</a:t>
            </a:r>
            <a:r>
              <a:rPr lang="pt-BR" b="1" dirty="0">
                <a:solidFill>
                  <a:srgbClr val="FFFF00"/>
                </a:solidFill>
              </a:rPr>
              <a:t>-controle</a:t>
            </a:r>
          </a:p>
          <a:p>
            <a:pPr marL="0" indent="0" algn="just">
              <a:buNone/>
            </a:pPr>
            <a:r>
              <a:rPr lang="pt-BR" dirty="0"/>
              <a:t>- Começam a ter controle e maior precisão sobre seus movimentos. Ocorre por volta de 1 ano. Equilíbrio, manipulação de objetos e locomoção.</a:t>
            </a:r>
          </a:p>
        </p:txBody>
      </p:sp>
    </p:spTree>
    <p:extLst>
      <p:ext uri="{BB962C8B-B14F-4D97-AF65-F5344CB8AC3E}">
        <p14:creationId xmlns:p14="http://schemas.microsoft.com/office/powerpoint/2010/main" val="863569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97" y="1246229"/>
            <a:ext cx="3816424" cy="402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1" y="332656"/>
            <a:ext cx="3889836" cy="324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59034"/>
            <a:ext cx="4274915" cy="332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2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280" y="260649"/>
            <a:ext cx="8041440" cy="1440160"/>
          </a:xfrm>
        </p:spPr>
        <p:txBody>
          <a:bodyPr/>
          <a:lstStyle/>
          <a:p>
            <a:r>
              <a:rPr lang="pt-BR" dirty="0"/>
              <a:t>Fase de movimentos fundamentais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680520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rgbClr val="FFFF00"/>
                </a:solidFill>
              </a:rPr>
              <a:t>Estágio inicial:</a:t>
            </a:r>
          </a:p>
          <a:p>
            <a:pPr marL="0" indent="0" algn="just">
              <a:buNone/>
            </a:pPr>
            <a:r>
              <a:rPr lang="pt-BR" dirty="0"/>
              <a:t>- Representa as primeiras tentativas da criança orientadas para o objetivo de desempenhar uma habilidade fundamental. Coordenação deficiente.</a:t>
            </a:r>
          </a:p>
          <a:p>
            <a:pPr algn="just"/>
            <a:r>
              <a:rPr lang="pt-BR" b="1" dirty="0">
                <a:solidFill>
                  <a:srgbClr val="FFFF00"/>
                </a:solidFill>
              </a:rPr>
              <a:t>Estágio elementar:</a:t>
            </a:r>
          </a:p>
          <a:p>
            <a:pPr marL="0" indent="0" algn="just">
              <a:buNone/>
            </a:pPr>
            <a:r>
              <a:rPr lang="pt-BR" dirty="0"/>
              <a:t>- Maior controle e maior coordenação rítmica dos movimentos, que ainda se apresentam restritos ou exagerados. Muitos indivíduos não vão além deste estágio.</a:t>
            </a:r>
          </a:p>
          <a:p>
            <a:pPr algn="just"/>
            <a:r>
              <a:rPr lang="pt-BR" b="1" dirty="0">
                <a:solidFill>
                  <a:srgbClr val="FFFF00"/>
                </a:solidFill>
              </a:rPr>
              <a:t>Estágio maduro:</a:t>
            </a:r>
          </a:p>
          <a:p>
            <a:pPr marL="0" indent="0">
              <a:buNone/>
            </a:pPr>
            <a:r>
              <a:rPr lang="pt-BR" dirty="0"/>
              <a:t>- É caracterizado por desempenhos mecanicamente eficientes, coordenados e controlados. Entre 5 e 6 anos.</a:t>
            </a:r>
          </a:p>
        </p:txBody>
      </p:sp>
    </p:spTree>
    <p:extLst>
      <p:ext uri="{BB962C8B-B14F-4D97-AF65-F5344CB8AC3E}">
        <p14:creationId xmlns:p14="http://schemas.microsoft.com/office/powerpoint/2010/main" val="123813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3616796" cy="338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282148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4414575" cy="296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83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832197"/>
          </a:xfrm>
        </p:spPr>
        <p:txBody>
          <a:bodyPr/>
          <a:lstStyle/>
          <a:p>
            <a:r>
              <a:rPr lang="pt-BR" dirty="0"/>
              <a:t>Movimentos especializados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896544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solidFill>
                  <a:srgbClr val="FFFF00"/>
                </a:solidFill>
              </a:rPr>
              <a:t>Estágio transitório:</a:t>
            </a:r>
          </a:p>
          <a:p>
            <a:pPr marL="0" indent="0" algn="just">
              <a:buNone/>
            </a:pPr>
            <a:r>
              <a:rPr lang="pt-BR" dirty="0"/>
              <a:t>- Entre 7 e 10 anos pela combinação e aplicação das habilidades fundamentais ao desempenho de habilidades especializadas (esporte, recreação)</a:t>
            </a:r>
          </a:p>
          <a:p>
            <a:pPr algn="just"/>
            <a:r>
              <a:rPr lang="pt-BR" b="1" dirty="0">
                <a:solidFill>
                  <a:srgbClr val="FFFF00"/>
                </a:solidFill>
              </a:rPr>
              <a:t>Estágio de aplicação:</a:t>
            </a:r>
          </a:p>
          <a:p>
            <a:pPr marL="0" indent="0" algn="just">
              <a:buNone/>
            </a:pPr>
            <a:r>
              <a:rPr lang="pt-BR" dirty="0"/>
              <a:t>- Entre 11 e 13 anos . A sofisticação cognitiva proporciona a capacidade de decisão para a prática de determinada atividade.</a:t>
            </a:r>
          </a:p>
          <a:p>
            <a:pPr algn="just"/>
            <a:r>
              <a:rPr lang="pt-BR" b="1" dirty="0">
                <a:solidFill>
                  <a:srgbClr val="FFFF00"/>
                </a:solidFill>
              </a:rPr>
              <a:t>Estágio de utilização permanente:</a:t>
            </a:r>
          </a:p>
          <a:p>
            <a:pPr marL="0" indent="0" algn="just">
              <a:buNone/>
            </a:pPr>
            <a:r>
              <a:rPr lang="pt-BR" dirty="0"/>
              <a:t>- Cerca de 14 anos. Auge do processo de desenvolvimento motor. Utilização do repertório de movimentos por toda a vida.</a:t>
            </a:r>
          </a:p>
        </p:txBody>
      </p:sp>
    </p:spTree>
    <p:extLst>
      <p:ext uri="{BB962C8B-B14F-4D97-AF65-F5344CB8AC3E}">
        <p14:creationId xmlns:p14="http://schemas.microsoft.com/office/powerpoint/2010/main" val="3473179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5"/>
            <a:ext cx="4752528" cy="262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16191"/>
            <a:ext cx="3168352" cy="365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635" y="3027717"/>
            <a:ext cx="3242469" cy="324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3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Obrigada!!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102407" cy="472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15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92696"/>
            <a:ext cx="7467600" cy="5040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dirty="0"/>
              <a:t>Comportamento motor </a:t>
            </a:r>
          </a:p>
          <a:p>
            <a:pPr marL="0" indent="0" algn="ctr">
              <a:buNone/>
            </a:pPr>
            <a:r>
              <a:rPr lang="pt-BR" sz="5400" dirty="0"/>
              <a:t>= </a:t>
            </a:r>
          </a:p>
          <a:p>
            <a:pPr marL="0" indent="0" algn="ctr">
              <a:buNone/>
            </a:pPr>
            <a:r>
              <a:rPr lang="pt-BR" sz="5400" dirty="0"/>
              <a:t>desenvolvimento motor???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8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29423"/>
            <a:ext cx="7467600" cy="4003834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800" dirty="0"/>
              <a:t>O comportamento motor fornece uma “janela” para o processo de desenvolvimento motor.</a:t>
            </a:r>
          </a:p>
          <a:p>
            <a:endParaRPr lang="pt-BR" sz="2800" dirty="0"/>
          </a:p>
          <a:p>
            <a:pPr marL="0" indent="0" algn="r">
              <a:buNone/>
            </a:pPr>
            <a:r>
              <a:rPr lang="pt-BR" sz="2800" dirty="0"/>
              <a:t> </a:t>
            </a:r>
            <a:r>
              <a:rPr lang="pt-BR" sz="2000" dirty="0"/>
              <a:t>(GALLAHUE &amp; OZMUN, 2005)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5867"/>
            <a:ext cx="3705197" cy="296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92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3645024"/>
            <a:ext cx="7467600" cy="2344701"/>
          </a:xfrm>
        </p:spPr>
        <p:txBody>
          <a:bodyPr/>
          <a:lstStyle/>
          <a:p>
            <a:pPr algn="just"/>
            <a:r>
              <a:rPr lang="pt-BR" dirty="0"/>
              <a:t>Todos nós estamos envolvidos no processo permanente de aprender a mover-se com controle e competência, em relação aos desafios que enfrentamos diariamente em um mundo em constante mudança.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3528392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24036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25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976213"/>
          </a:xfrm>
        </p:spPr>
        <p:txBody>
          <a:bodyPr/>
          <a:lstStyle/>
          <a:p>
            <a:r>
              <a:rPr lang="pt-BR" dirty="0"/>
              <a:t>Movimento humano: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38388"/>
            <a:ext cx="4104456" cy="3951337"/>
          </a:xfrm>
        </p:spPr>
        <p:txBody>
          <a:bodyPr/>
          <a:lstStyle/>
          <a:p>
            <a:r>
              <a:rPr lang="pt-BR" dirty="0"/>
              <a:t>Movimentos estabilizadores (equilíbrio)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Movimentos locomotores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Movimentos manipulativos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4501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94" y="29249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19" y="450912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62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Empurrar uma criança no balanço???</a:t>
            </a:r>
          </a:p>
          <a:p>
            <a:r>
              <a:rPr lang="pt-BR" sz="2800" dirty="0"/>
              <a:t>Andar sobre a corda bamba????</a:t>
            </a:r>
          </a:p>
          <a:p>
            <a:r>
              <a:rPr lang="pt-BR" sz="2800" dirty="0"/>
              <a:t>Driblar o adversário no futebol????</a:t>
            </a:r>
          </a:p>
          <a:p>
            <a:r>
              <a:rPr lang="pt-BR" sz="2800" dirty="0"/>
              <a:t>Subir uma escada????</a:t>
            </a:r>
          </a:p>
          <a:p>
            <a:r>
              <a:rPr lang="pt-BR" sz="2800" dirty="0"/>
              <a:t>Nadar????</a:t>
            </a:r>
          </a:p>
          <a:p>
            <a:r>
              <a:rPr lang="pt-BR" sz="2800" dirty="0"/>
              <a:t>Assistir a aula????</a:t>
            </a:r>
          </a:p>
        </p:txBody>
      </p:sp>
    </p:spTree>
    <p:extLst>
      <p:ext uri="{BB962C8B-B14F-4D97-AF65-F5344CB8AC3E}">
        <p14:creationId xmlns:p14="http://schemas.microsoft.com/office/powerpoint/2010/main" val="24502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9394"/>
            <a:ext cx="8416933" cy="614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89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60189"/>
          </a:xfrm>
        </p:spPr>
        <p:txBody>
          <a:bodyPr/>
          <a:lstStyle/>
          <a:p>
            <a:r>
              <a:rPr lang="pt-BR" dirty="0"/>
              <a:t>Fase motora reflexa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2776"/>
            <a:ext cx="7467600" cy="4968552"/>
          </a:xfrm>
        </p:spPr>
        <p:txBody>
          <a:bodyPr/>
          <a:lstStyle/>
          <a:p>
            <a:pPr algn="just"/>
            <a:r>
              <a:rPr lang="pt-BR" b="1" dirty="0">
                <a:solidFill>
                  <a:srgbClr val="FFFF00"/>
                </a:solidFill>
              </a:rPr>
              <a:t>Estágio de codificação de informações (agrupamento):</a:t>
            </a:r>
          </a:p>
          <a:p>
            <a:pPr marL="0" indent="0" algn="just">
              <a:buNone/>
            </a:pPr>
            <a:r>
              <a:rPr lang="pt-BR" dirty="0"/>
              <a:t> - Os reflexos  servem de meio primário para que o bebê reúna informações, busque o alimento e encontre proteção por meio do movimento.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>
                <a:solidFill>
                  <a:srgbClr val="FFFF00"/>
                </a:solidFill>
              </a:rPr>
              <a:t>Estágio de decodificação de informações (processamento):</a:t>
            </a:r>
          </a:p>
          <a:p>
            <a:pPr marL="0" indent="0" algn="just">
              <a:buNone/>
            </a:pPr>
            <a:r>
              <a:rPr lang="pt-BR" dirty="0"/>
              <a:t>- O desenvolvimento do controle voluntário dos movimentos reflexos do bebê envolve o processamento de estímulos sensoriais com informações armazenadas, não simplesmente reação aos estímulos.</a:t>
            </a:r>
          </a:p>
        </p:txBody>
      </p:sp>
    </p:spTree>
    <p:extLst>
      <p:ext uri="{BB962C8B-B14F-4D97-AF65-F5344CB8AC3E}">
        <p14:creationId xmlns:p14="http://schemas.microsoft.com/office/powerpoint/2010/main" val="382928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2" y="1088294"/>
            <a:ext cx="39964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46" y="1952201"/>
            <a:ext cx="388185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34009"/>
            <a:ext cx="393163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303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217</TotalTime>
  <Words>391</Words>
  <Application>Microsoft Office PowerPoint</Application>
  <PresentationFormat>Apresentação na tela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Bradley Hand ITC TT-Bold</vt:lpstr>
      <vt:lpstr>Cambria</vt:lpstr>
      <vt:lpstr>Rage Italic</vt:lpstr>
      <vt:lpstr>Sketchbook</vt:lpstr>
      <vt:lpstr>Desenvolvimento motor</vt:lpstr>
      <vt:lpstr>Apresentação do PowerPoint</vt:lpstr>
      <vt:lpstr>Apresentação do PowerPoint</vt:lpstr>
      <vt:lpstr>Apresentação do PowerPoint</vt:lpstr>
      <vt:lpstr>Movimento humano:</vt:lpstr>
      <vt:lpstr>Apresentação do PowerPoint</vt:lpstr>
      <vt:lpstr>Apresentação do PowerPoint</vt:lpstr>
      <vt:lpstr>Fase motora reflexa</vt:lpstr>
      <vt:lpstr>Apresentação do PowerPoint</vt:lpstr>
      <vt:lpstr>Fase de movimentos rudimentares</vt:lpstr>
      <vt:lpstr>Apresentação do PowerPoint</vt:lpstr>
      <vt:lpstr>Fase de movimentos fundamentais</vt:lpstr>
      <vt:lpstr>Apresentação do PowerPoint</vt:lpstr>
      <vt:lpstr>Movimentos especializados</vt:lpstr>
      <vt:lpstr>Apresentação do PowerPoint</vt:lpstr>
      <vt:lpstr>Obrigada!!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FATIMA</dc:creator>
  <cp:lastModifiedBy>Neurismar Araujo</cp:lastModifiedBy>
  <cp:revision>20</cp:revision>
  <dcterms:created xsi:type="dcterms:W3CDTF">2012-02-16T01:26:48Z</dcterms:created>
  <dcterms:modified xsi:type="dcterms:W3CDTF">2017-12-09T02:49:03Z</dcterms:modified>
</cp:coreProperties>
</file>