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ítulo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22" name="Subtítulo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20" name="Espaço Reservado para Rodapé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Retângulo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Retângulo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9" name="Fluxograma: Processo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uxograma: Processo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zza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sca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tângulo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0C1BEEE-7531-4B43-BC94-E1B43A1CA745}" type="datetimeFigureOut">
              <a:rPr lang="pt-BR" smtClean="0"/>
              <a:t>31/07/2017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469DA6F7-C057-4581-8A40-B16FB9297E8B}" type="slidenum">
              <a:rPr lang="pt-BR" smtClean="0"/>
              <a:t>‹nº›</a:t>
            </a:fld>
            <a:endParaRPr lang="pt-BR"/>
          </a:p>
        </p:txBody>
      </p:sp>
      <p:sp>
        <p:nvSpPr>
          <p:cNvPr id="15" name="Retângulo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download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5929322" y="4000504"/>
            <a:ext cx="3004366" cy="1357322"/>
          </a:xfrm>
        </p:spPr>
        <p:txBody>
          <a:bodyPr>
            <a:normAutofit fontScale="92500" lnSpcReduction="20000"/>
          </a:bodyPr>
          <a:lstStyle/>
          <a:p>
            <a:pPr algn="r"/>
            <a:endParaRPr lang="pt-BR" dirty="0" smtClean="0"/>
          </a:p>
          <a:p>
            <a:pPr algn="r">
              <a:buNone/>
            </a:pPr>
            <a:endParaRPr lang="pt-BR" dirty="0" smtClean="0"/>
          </a:p>
          <a:p>
            <a:pPr algn="r">
              <a:buNone/>
            </a:pPr>
            <a:r>
              <a:rPr lang="pt-BR" dirty="0" smtClean="0"/>
              <a:t>Maura Penna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357290" y="1500174"/>
            <a:ext cx="6000793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60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Desafios para a Educação Musical</a:t>
            </a:r>
            <a:endParaRPr lang="pt-BR" sz="60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/>
          <a:lstStyle/>
          <a:p>
            <a:pPr algn="just"/>
            <a:r>
              <a:rPr lang="pt-BR" dirty="0" smtClean="0"/>
              <a:t>A presença cada vez maior da música em projetos educativos, trata-se de um desafio, na medida em que a área de educação musical – como as demais linguagens artísticas – encontra-se em um momento de reafirmação de suas especificidades, de seus conteúdos próprios</a:t>
            </a:r>
            <a:r>
              <a:rPr lang="pt-BR" dirty="0" smtClean="0"/>
              <a:t>.</a:t>
            </a:r>
          </a:p>
          <a:p>
            <a:pPr algn="just">
              <a:buNone/>
            </a:pPr>
            <a:endParaRPr lang="pt-BR" dirty="0" smtClean="0"/>
          </a:p>
        </p:txBody>
      </p:sp>
      <p:pic>
        <p:nvPicPr>
          <p:cNvPr id="8" name="Espaço Reservado para Conteúdo 4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058" y="4071942"/>
            <a:ext cx="4572032" cy="2286016"/>
          </a:xfrm>
          <a:prstGeom prst="rect">
            <a:avLst/>
          </a:prstGeom>
        </p:spPr>
      </p:pic>
      <p:pic>
        <p:nvPicPr>
          <p:cNvPr id="9" name="Imagem 8" descr="music-notes-color-background-19109662.jpg"/>
          <p:cNvPicPr>
            <a:picLocks noChangeAspect="1"/>
          </p:cNvPicPr>
          <p:nvPr/>
        </p:nvPicPr>
        <p:blipFill>
          <a:blip r:embed="rId3"/>
          <a:srcRect r="60337" b="9375"/>
          <a:stretch>
            <a:fillRect/>
          </a:stretch>
        </p:blipFill>
        <p:spPr>
          <a:xfrm>
            <a:off x="0" y="0"/>
            <a:ext cx="150016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368412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/>
              <a:t>Resgatando o objetivo educacional de formação global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1857364"/>
            <a:ext cx="7498080" cy="4391036"/>
          </a:xfrm>
        </p:spPr>
        <p:txBody>
          <a:bodyPr/>
          <a:lstStyle/>
          <a:p>
            <a:pPr algn="just"/>
            <a:r>
              <a:rPr lang="pt-BR" dirty="0" smtClean="0"/>
              <a:t>A lei 5692/71 estabeleceu como componente obrigatório dos currículos plenos dos estabelecimentos de 1º e 2º Graus a entrada nas escolas da Educação Artística, que enfatizava a liberdade criativa, a expressão pessoal e os estados psicológicos, valorizando o processo do trabalho em determinado produto.</a:t>
            </a:r>
          </a:p>
        </p:txBody>
      </p:sp>
      <p:pic>
        <p:nvPicPr>
          <p:cNvPr id="4" name="Imagem 3" descr="music-notes-color-background-19109662.jpg"/>
          <p:cNvPicPr>
            <a:picLocks noChangeAspect="1"/>
          </p:cNvPicPr>
          <p:nvPr/>
        </p:nvPicPr>
        <p:blipFill>
          <a:blip r:embed="rId2"/>
          <a:srcRect r="60337" b="9375"/>
          <a:stretch>
            <a:fillRect/>
          </a:stretch>
        </p:blipFill>
        <p:spPr>
          <a:xfrm>
            <a:off x="0" y="0"/>
            <a:ext cx="150016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/>
          <a:lstStyle/>
          <a:p>
            <a:pPr algn="just"/>
            <a:r>
              <a:rPr lang="pt-BR" dirty="0" smtClean="0"/>
              <a:t>Inserida no campo da Educação Artística, a música também foi atingida por esse processo de diluição dos conteúdos de linguagem, para o qual contribuíram tanto a proposta polivalente e as deficiências encontradas dos cursos de formação de professores. </a:t>
            </a:r>
            <a:endParaRPr lang="pt-BR" dirty="0"/>
          </a:p>
        </p:txBody>
      </p:sp>
      <p:pic>
        <p:nvPicPr>
          <p:cNvPr id="6" name="Imagem 5" descr="images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3372" y="3357562"/>
            <a:ext cx="4286280" cy="3214710"/>
          </a:xfrm>
          <a:prstGeom prst="rect">
            <a:avLst/>
          </a:prstGeom>
        </p:spPr>
      </p:pic>
      <p:pic>
        <p:nvPicPr>
          <p:cNvPr id="7" name="Imagem 6" descr="music-notes-color-background-19109662.jpg"/>
          <p:cNvPicPr>
            <a:picLocks noChangeAspect="1"/>
          </p:cNvPicPr>
          <p:nvPr/>
        </p:nvPicPr>
        <p:blipFill>
          <a:blip r:embed="rId3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/>
          <a:lstStyle/>
          <a:p>
            <a:pPr algn="just"/>
            <a:r>
              <a:rPr lang="pt-BR" dirty="0" smtClean="0"/>
              <a:t>Os projetos educativos extra-escolares, com finalidade social, </a:t>
            </a:r>
            <a:r>
              <a:rPr lang="pt-BR" dirty="0" smtClean="0"/>
              <a:t>t</a:t>
            </a:r>
            <a:r>
              <a:rPr lang="pt-BR" dirty="0" smtClean="0"/>
              <a:t>êm mostrado a validade, no ensino das artes, das funções </a:t>
            </a:r>
            <a:r>
              <a:rPr lang="pt-BR" dirty="0" err="1" smtClean="0"/>
              <a:t>contextualistas</a:t>
            </a:r>
            <a:r>
              <a:rPr lang="pt-BR" dirty="0" smtClean="0"/>
              <a:t> </a:t>
            </a:r>
            <a:r>
              <a:rPr lang="pt-BR" dirty="0" smtClean="0"/>
              <a:t>– tais como o desenvolvimento da auto-estima, autonomia, capacidade de simbolizar, analisar, avaliar e fazer julgamentos, além de um pensamento mais flexível. Essas funções são voltadas para a formação global dos alunos, inclusive como alternativa de profissionalização.</a:t>
            </a:r>
            <a:endParaRPr lang="pt-BR" dirty="0"/>
          </a:p>
        </p:txBody>
      </p:sp>
      <p:pic>
        <p:nvPicPr>
          <p:cNvPr id="4" name="Imagem 3" descr="music-notes-color-background-19109662.jpg"/>
          <p:cNvPicPr>
            <a:picLocks noChangeAspect="1"/>
          </p:cNvPicPr>
          <p:nvPr/>
        </p:nvPicPr>
        <p:blipFill>
          <a:blip r:embed="rId2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/>
          <a:lstStyle/>
          <a:p>
            <a:pPr algn="just"/>
            <a:r>
              <a:rPr lang="pt-BR" dirty="0" smtClean="0"/>
              <a:t>Acredita-se que não é qualquer música ou ensino de música que é capaz de contribuir efetivamente para a formação global do indivíduo, considerando como problemática a transferência pura e simples de práticas </a:t>
            </a:r>
            <a:r>
              <a:rPr lang="pt-BR" dirty="0" err="1" smtClean="0"/>
              <a:t>conservatoriais</a:t>
            </a:r>
            <a:r>
              <a:rPr lang="pt-BR" dirty="0" smtClean="0"/>
              <a:t> </a:t>
            </a:r>
            <a:r>
              <a:rPr lang="pt-BR" dirty="0" smtClean="0"/>
              <a:t>para os espaços extra-escolares alternativos dos projetos sociais.</a:t>
            </a:r>
          </a:p>
        </p:txBody>
      </p:sp>
      <p:pic>
        <p:nvPicPr>
          <p:cNvPr id="4" name="Imagem 3" descr="download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80" y="4071942"/>
            <a:ext cx="3252793" cy="2286016"/>
          </a:xfrm>
          <a:prstGeom prst="rect">
            <a:avLst/>
          </a:prstGeom>
        </p:spPr>
      </p:pic>
      <p:pic>
        <p:nvPicPr>
          <p:cNvPr id="5" name="Imagem 4" descr="music-notes-color-background-19109662.jpg"/>
          <p:cNvPicPr>
            <a:picLocks noChangeAspect="1"/>
          </p:cNvPicPr>
          <p:nvPr/>
        </p:nvPicPr>
        <p:blipFill>
          <a:blip r:embed="rId3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357166"/>
            <a:ext cx="7498080" cy="5891234"/>
          </a:xfrm>
        </p:spPr>
        <p:txBody>
          <a:bodyPr/>
          <a:lstStyle/>
          <a:p>
            <a:pPr algn="just"/>
            <a:r>
              <a:rPr lang="pt-BR" dirty="0" smtClean="0"/>
              <a:t>O bom senso, a humildade em reconhecer sua incompletude, o aprender com o aluno, a paciência, a tolerância, a responsabilidade, a preocupação com o social e o respeito </a:t>
            </a:r>
            <a:r>
              <a:rPr lang="pt-BR" dirty="0" smtClean="0"/>
              <a:t>a</a:t>
            </a:r>
            <a:r>
              <a:rPr lang="pt-BR" dirty="0" smtClean="0"/>
              <a:t>os alunos e à comunidade, são características que ultrapassam o domínio da linguagem e do fazer musicais. São consideradas essenciais, a nosso ver, para que um trabalho com música possa cumprir seu papel de formação global do indivíduo.</a:t>
            </a:r>
            <a:endParaRPr lang="pt-BR" dirty="0"/>
          </a:p>
        </p:txBody>
      </p:sp>
      <p:pic>
        <p:nvPicPr>
          <p:cNvPr id="4" name="Imagem 3" descr="music-notes-color-background-19109662.jpg"/>
          <p:cNvPicPr>
            <a:picLocks noChangeAspect="1"/>
          </p:cNvPicPr>
          <p:nvPr/>
        </p:nvPicPr>
        <p:blipFill>
          <a:blip r:embed="rId2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O diálogo diante da diversidade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É necessário que o educador compreenda, respeite e interaja com a especificidade do grupo, adquirindo uma postura de aceitação da diversidade, evitando assim, o etnocentrismo de tomar como referência a nossa própria música, desconsiderando as produções artísticas, culturais e musicais dos grupos em que se trabalha.</a:t>
            </a:r>
            <a:endParaRPr lang="pt-BR" dirty="0"/>
          </a:p>
        </p:txBody>
      </p:sp>
      <p:pic>
        <p:nvPicPr>
          <p:cNvPr id="4" name="Imagem 3" descr="music-notes-color-background-19109662.jpg"/>
          <p:cNvPicPr>
            <a:picLocks noChangeAspect="1"/>
          </p:cNvPicPr>
          <p:nvPr/>
        </p:nvPicPr>
        <p:blipFill>
          <a:blip r:embed="rId2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14414" y="428604"/>
            <a:ext cx="7719274" cy="5819796"/>
          </a:xfrm>
        </p:spPr>
        <p:txBody>
          <a:bodyPr/>
          <a:lstStyle/>
          <a:p>
            <a:pPr algn="just"/>
            <a:r>
              <a:rPr lang="pt-BR" dirty="0" smtClean="0"/>
              <a:t>Uma prática pedagógica embasada numa concepção de música suficientemente ampla para abarcar a multiplicidade leva ao diálogo como prática e princípio de lidar com a diversidade, sendo capaz de contribuir para a expansão da experiência artística e cultural dos alunos.</a:t>
            </a:r>
            <a:endParaRPr lang="pt-BR" dirty="0"/>
          </a:p>
        </p:txBody>
      </p:sp>
      <p:pic>
        <p:nvPicPr>
          <p:cNvPr id="4" name="Imagem 3" descr="imag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042" y="4071942"/>
            <a:ext cx="6929486" cy="2085979"/>
          </a:xfrm>
          <a:prstGeom prst="rect">
            <a:avLst/>
          </a:prstGeom>
        </p:spPr>
      </p:pic>
      <p:pic>
        <p:nvPicPr>
          <p:cNvPr id="5" name="Imagem 4" descr="music-notes-color-background-19109662.jpg"/>
          <p:cNvPicPr>
            <a:picLocks noChangeAspect="1"/>
          </p:cNvPicPr>
          <p:nvPr/>
        </p:nvPicPr>
        <p:blipFill>
          <a:blip r:embed="rId3"/>
          <a:srcRect r="60337" b="9375"/>
          <a:stretch>
            <a:fillRect/>
          </a:stretch>
        </p:blipFill>
        <p:spPr>
          <a:xfrm>
            <a:off x="0" y="0"/>
            <a:ext cx="135729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/>
          <a:lstStyle/>
          <a:p>
            <a:endParaRPr lang="pt-BR" dirty="0" smtClean="0"/>
          </a:p>
          <a:p>
            <a:pPr algn="just"/>
            <a:r>
              <a:rPr lang="pt-BR" dirty="0" smtClean="0"/>
              <a:t>O diálogo entre diferentes práticas culturais, artísticas e musicais é, portanto, essencial para o crescimento de todos, para evitar não só a tentação do etnocentrismo, mas também os riscos do </a:t>
            </a:r>
            <a:r>
              <a:rPr lang="pt-BR" dirty="0" err="1" smtClean="0"/>
              <a:t>folclorismo</a:t>
            </a:r>
            <a:r>
              <a:rPr lang="pt-BR" dirty="0" smtClean="0"/>
              <a:t> ou da </a:t>
            </a:r>
            <a:r>
              <a:rPr lang="pt-BR" dirty="0" err="1" smtClean="0"/>
              <a:t>guetização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4" name="Imagem 3" descr="music-notes-color-background-19109662.jpg"/>
          <p:cNvPicPr>
            <a:picLocks noChangeAspect="1"/>
          </p:cNvPicPr>
          <p:nvPr/>
        </p:nvPicPr>
        <p:blipFill>
          <a:blip r:embed="rId2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sz="half" idx="1"/>
          </p:nvPr>
        </p:nvSpPr>
        <p:spPr>
          <a:xfrm>
            <a:off x="1435608" y="500042"/>
            <a:ext cx="3922210" cy="5687398"/>
          </a:xfrm>
        </p:spPr>
        <p:txBody>
          <a:bodyPr/>
          <a:lstStyle/>
          <a:p>
            <a:pPr algn="just"/>
            <a:r>
              <a:rPr lang="pt-BR" dirty="0" smtClean="0"/>
              <a:t>A “</a:t>
            </a:r>
            <a:r>
              <a:rPr lang="pt-BR" dirty="0" err="1" smtClean="0"/>
              <a:t>guetização</a:t>
            </a:r>
            <a:r>
              <a:rPr lang="pt-BR" dirty="0" smtClean="0"/>
              <a:t>” é um dos riscos do multiculturalismo, que acontece quando, em nome de valorizar as especificidades  culturais de determinados grupos, acaba-se por prendê-los no gueto de sua particularidade, isolando-os.</a:t>
            </a:r>
            <a:endParaRPr lang="pt-BR" dirty="0"/>
          </a:p>
        </p:txBody>
      </p:sp>
      <p:pic>
        <p:nvPicPr>
          <p:cNvPr id="7" name="Espaço Reservado para Conteúdo 6" descr="images (1)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76900" y="571480"/>
            <a:ext cx="2967066" cy="5572164"/>
          </a:xfrm>
        </p:spPr>
      </p:pic>
      <p:pic>
        <p:nvPicPr>
          <p:cNvPr id="8" name="Imagem 7" descr="music-notes-color-background-19109662.jpg"/>
          <p:cNvPicPr>
            <a:picLocks noChangeAspect="1"/>
          </p:cNvPicPr>
          <p:nvPr/>
        </p:nvPicPr>
        <p:blipFill>
          <a:blip r:embed="rId3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435608" y="571480"/>
            <a:ext cx="3922210" cy="5615960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O “</a:t>
            </a:r>
            <a:r>
              <a:rPr lang="pt-BR" dirty="0" err="1" smtClean="0"/>
              <a:t>folclorismo</a:t>
            </a:r>
            <a:r>
              <a:rPr lang="pt-BR" dirty="0" smtClean="0"/>
              <a:t>” está ligado à fixação e congelamento das práticas culturais, na medida em que trabalha com a </a:t>
            </a:r>
            <a:r>
              <a:rPr lang="pt-BR" dirty="0" err="1" smtClean="0"/>
              <a:t>ideia</a:t>
            </a:r>
            <a:r>
              <a:rPr lang="pt-BR" dirty="0" smtClean="0"/>
              <a:t> do “típico”, negando o caráter vivo da cultura e caindo em estereótipos.</a:t>
            </a:r>
            <a:endParaRPr lang="pt-BR" dirty="0"/>
          </a:p>
        </p:txBody>
      </p:sp>
      <p:pic>
        <p:nvPicPr>
          <p:cNvPr id="7" name="Espaço Reservado para Conteúdo 6" descr="images (2)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643570" y="571480"/>
            <a:ext cx="2928958" cy="5500726"/>
          </a:xfrm>
        </p:spPr>
      </p:pic>
      <p:pic>
        <p:nvPicPr>
          <p:cNvPr id="8" name="Imagem 7" descr="music-notes-color-background-19109662.jpg"/>
          <p:cNvPicPr>
            <a:picLocks noChangeAspect="1"/>
          </p:cNvPicPr>
          <p:nvPr/>
        </p:nvPicPr>
        <p:blipFill>
          <a:blip r:embed="rId3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1435608" y="428604"/>
            <a:ext cx="7498080" cy="5819796"/>
          </a:xfrm>
        </p:spPr>
        <p:txBody>
          <a:bodyPr/>
          <a:lstStyle/>
          <a:p>
            <a:pPr algn="just"/>
            <a:r>
              <a:rPr lang="pt-BR" dirty="0" smtClean="0"/>
              <a:t>Acredita-se ser essencial tanto no diálogo com as várias manifestações culturais dos grupos envolvidos – como defesa contra a tentação de impor de fora uma música tida como a redentora – quanto a troca com outras possibilidades de produção musical – para evitar o risco de cair na </a:t>
            </a:r>
            <a:r>
              <a:rPr lang="pt-BR" dirty="0" err="1" smtClean="0"/>
              <a:t>guetização</a:t>
            </a:r>
            <a:r>
              <a:rPr lang="pt-BR" dirty="0" smtClean="0"/>
              <a:t>. </a:t>
            </a:r>
            <a:endParaRPr lang="pt-BR" dirty="0"/>
          </a:p>
        </p:txBody>
      </p:sp>
      <p:pic>
        <p:nvPicPr>
          <p:cNvPr id="9" name="Imagem 8" descr="images (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4071942"/>
            <a:ext cx="3900495" cy="2466981"/>
          </a:xfrm>
          <a:prstGeom prst="rect">
            <a:avLst/>
          </a:prstGeom>
        </p:spPr>
      </p:pic>
      <p:pic>
        <p:nvPicPr>
          <p:cNvPr id="10" name="Imagem 9" descr="music-notes-color-background-19109662.jpg"/>
          <p:cNvPicPr>
            <a:picLocks noChangeAspect="1"/>
          </p:cNvPicPr>
          <p:nvPr/>
        </p:nvPicPr>
        <p:blipFill>
          <a:blip r:embed="rId3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/>
              <a:t>O diálogo rompendo a disciplinaridade na formação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dirty="0" smtClean="0"/>
              <a:t>Ao discutir a educação musical diante da diversidade, a menção ao princípio de revitalização, indica a necessidade do diálogo entre a nossa área e outras. </a:t>
            </a:r>
          </a:p>
          <a:p>
            <a:pPr algn="just"/>
            <a:endParaRPr lang="pt-BR" sz="2800" dirty="0" smtClean="0"/>
          </a:p>
          <a:p>
            <a:pPr algn="just"/>
            <a:r>
              <a:rPr lang="pt-BR" sz="2800" dirty="0" smtClean="0"/>
              <a:t>A experiências vividas em projetos extra-escolares nos trazem os desafios de incorporar os objetivos voltados para a formação global, comprometimento social e diálogo com diversas realidades culturais.</a:t>
            </a:r>
            <a:endParaRPr lang="pt-BR" sz="2800" dirty="0"/>
          </a:p>
        </p:txBody>
      </p:sp>
      <p:pic>
        <p:nvPicPr>
          <p:cNvPr id="4" name="Imagem 3" descr="music-notes-color-background-19109662.jpg"/>
          <p:cNvPicPr>
            <a:picLocks noChangeAspect="1"/>
          </p:cNvPicPr>
          <p:nvPr/>
        </p:nvPicPr>
        <p:blipFill>
          <a:blip r:embed="rId2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500042"/>
            <a:ext cx="7498080" cy="5748358"/>
          </a:xfrm>
        </p:spPr>
        <p:txBody>
          <a:bodyPr/>
          <a:lstStyle/>
          <a:p>
            <a:endParaRPr lang="pt-BR" dirty="0" smtClean="0"/>
          </a:p>
          <a:p>
            <a:r>
              <a:rPr lang="pt-BR" dirty="0" smtClean="0"/>
              <a:t>Os conteúdos musicais, são sem dúvida fundamentais nessa formação (professor), que, entretanto, não pode se restringir ao domínio de tais conteúdos, necessitando de enriquecer  com a interdisciplinaridade.</a:t>
            </a:r>
            <a:endParaRPr lang="pt-BR" dirty="0"/>
          </a:p>
        </p:txBody>
      </p:sp>
      <p:pic>
        <p:nvPicPr>
          <p:cNvPr id="6" name="Imagem 5" descr="images (1)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694" y="3286124"/>
            <a:ext cx="3286148" cy="3357586"/>
          </a:xfrm>
          <a:prstGeom prst="rect">
            <a:avLst/>
          </a:prstGeom>
        </p:spPr>
      </p:pic>
      <p:pic>
        <p:nvPicPr>
          <p:cNvPr id="7" name="Imagem 6" descr="music-notes-color-background-19109662.jpg"/>
          <p:cNvPicPr>
            <a:picLocks noChangeAspect="1"/>
          </p:cNvPicPr>
          <p:nvPr/>
        </p:nvPicPr>
        <p:blipFill>
          <a:blip r:embed="rId3"/>
          <a:srcRect r="60337" b="9375"/>
          <a:stretch>
            <a:fillRect/>
          </a:stretch>
        </p:blipFill>
        <p:spPr>
          <a:xfrm>
            <a:off x="0" y="24"/>
            <a:ext cx="157160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/>
          <a:lstStyle/>
          <a:p>
            <a:pPr algn="just"/>
            <a:r>
              <a:rPr lang="pt-BR" dirty="0" smtClean="0"/>
              <a:t>Outra possibilidade para enriquecer a formação e a pesquisa, através do diálogo, é a constituição e atuação de grupos de pesquisa interdisciplinares; ou ainda de projetos de extensão onde a própria experiência prática possa apontar os conhecimentos necessários para uma maior compreensão da realidade e para uma eficaz atuação na solução dos problemas encontrados.</a:t>
            </a:r>
            <a:endParaRPr lang="pt-BR" dirty="0"/>
          </a:p>
        </p:txBody>
      </p:sp>
      <p:pic>
        <p:nvPicPr>
          <p:cNvPr id="4" name="Imagem 3" descr="music-notes-color-background-19109662.jpg"/>
          <p:cNvPicPr>
            <a:picLocks noChangeAspect="1"/>
          </p:cNvPicPr>
          <p:nvPr/>
        </p:nvPicPr>
        <p:blipFill>
          <a:blip r:embed="rId2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35608" y="571480"/>
            <a:ext cx="7498080" cy="5676920"/>
          </a:xfrm>
        </p:spPr>
        <p:txBody>
          <a:bodyPr/>
          <a:lstStyle/>
          <a:p>
            <a:pPr algn="just"/>
            <a:r>
              <a:rPr lang="pt-BR" dirty="0" smtClean="0"/>
              <a:t>São múltiplos os perfis dos educadores musicais, refletindo, inclusive, a variedade de espaços de atuação, cada qual com suas próprias demandas e desafios. A homogeneidade e a padronização podem ser mais confortáveis e protetoras, mais fáceis de lidar, mas a diversidade é muito mais rica.</a:t>
            </a:r>
          </a:p>
          <a:p>
            <a:pPr algn="just">
              <a:buNone/>
            </a:pPr>
            <a:r>
              <a:rPr lang="pt-BR" dirty="0" smtClean="0"/>
              <a:t>	</a:t>
            </a:r>
            <a:r>
              <a:rPr lang="pt-BR" dirty="0" smtClean="0"/>
              <a:t>Que sejamos capazes não apenas de acolhê-la, mas de estimulá-la.</a:t>
            </a:r>
            <a:endParaRPr lang="pt-BR" dirty="0"/>
          </a:p>
        </p:txBody>
      </p:sp>
      <p:pic>
        <p:nvPicPr>
          <p:cNvPr id="6" name="Imagem 5" descr="music-notes-color-background-19109662.jpg"/>
          <p:cNvPicPr>
            <a:picLocks noChangeAspect="1"/>
          </p:cNvPicPr>
          <p:nvPr/>
        </p:nvPicPr>
        <p:blipFill>
          <a:blip r:embed="rId2"/>
          <a:srcRect r="60337" b="9375"/>
          <a:stretch>
            <a:fillRect/>
          </a:stretch>
        </p:blipFill>
        <p:spPr>
          <a:xfrm>
            <a:off x="0" y="0"/>
            <a:ext cx="1571604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ício">
  <a:themeElements>
    <a:clrScheme name="Solstí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íci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ício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226</TotalTime>
  <Words>810</Words>
  <Application>Microsoft Office PowerPoint</Application>
  <PresentationFormat>Apresentação na tela (4:3)</PresentationFormat>
  <Paragraphs>29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Solstício</vt:lpstr>
      <vt:lpstr>Slide 1</vt:lpstr>
      <vt:lpstr>Slide 2</vt:lpstr>
      <vt:lpstr>Resgatando o objetivo educacional de formação global</vt:lpstr>
      <vt:lpstr>Slide 4</vt:lpstr>
      <vt:lpstr>Slide 5</vt:lpstr>
      <vt:lpstr>Slide 6</vt:lpstr>
      <vt:lpstr>Slide 7</vt:lpstr>
      <vt:lpstr>O diálogo diante da diversidade</vt:lpstr>
      <vt:lpstr>Slide 9</vt:lpstr>
      <vt:lpstr>Slide 10</vt:lpstr>
      <vt:lpstr>Slide 11</vt:lpstr>
      <vt:lpstr>Slide 12</vt:lpstr>
      <vt:lpstr>Slide 13</vt:lpstr>
      <vt:lpstr>O diálogo rompendo a disciplinaridade na formação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Desafios para a Educação Musical</dc:title>
  <dc:creator>Alana</dc:creator>
  <cp:lastModifiedBy>Alana</cp:lastModifiedBy>
  <cp:revision>24</cp:revision>
  <dcterms:created xsi:type="dcterms:W3CDTF">2017-07-31T17:31:15Z</dcterms:created>
  <dcterms:modified xsi:type="dcterms:W3CDTF">2017-07-31T21:18:04Z</dcterms:modified>
</cp:coreProperties>
</file>